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notesMasterIdLst>
    <p:notesMasterId r:id="rId34"/>
  </p:notesMasterIdLst>
  <p:sldIdLst>
    <p:sldId id="392" r:id="rId2"/>
    <p:sldId id="298" r:id="rId3"/>
    <p:sldId id="299" r:id="rId4"/>
    <p:sldId id="357" r:id="rId5"/>
    <p:sldId id="380" r:id="rId6"/>
    <p:sldId id="396" r:id="rId7"/>
    <p:sldId id="302" r:id="rId8"/>
    <p:sldId id="381" r:id="rId9"/>
    <p:sldId id="265" r:id="rId10"/>
    <p:sldId id="266" r:id="rId11"/>
    <p:sldId id="398" r:id="rId12"/>
    <p:sldId id="268" r:id="rId13"/>
    <p:sldId id="382" r:id="rId14"/>
    <p:sldId id="416" r:id="rId15"/>
    <p:sldId id="419" r:id="rId16"/>
    <p:sldId id="417" r:id="rId17"/>
    <p:sldId id="389" r:id="rId18"/>
    <p:sldId id="353" r:id="rId19"/>
    <p:sldId id="371" r:id="rId20"/>
    <p:sldId id="370" r:id="rId21"/>
    <p:sldId id="350" r:id="rId22"/>
    <p:sldId id="328" r:id="rId23"/>
    <p:sldId id="329" r:id="rId24"/>
    <p:sldId id="295" r:id="rId25"/>
    <p:sldId id="296" r:id="rId26"/>
    <p:sldId id="406" r:id="rId27"/>
    <p:sldId id="424" r:id="rId28"/>
    <p:sldId id="275" r:id="rId29"/>
    <p:sldId id="276" r:id="rId30"/>
    <p:sldId id="423" r:id="rId31"/>
    <p:sldId id="347" r:id="rId32"/>
    <p:sldId id="34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8530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DE0E0-6BF5-4899-BE43-13C41920EA4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6430CA-FAEA-438B-9B27-F21B34B2156E}">
      <dgm:prSet custT="1"/>
      <dgm:spPr/>
      <dgm:t>
        <a:bodyPr/>
        <a:lstStyle/>
        <a:p>
          <a:pPr rtl="0"/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Базовые общеобразовательные предметы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FD2E05F-D6E7-4385-ACC0-858FA1518EFA}" type="parTrans" cxnId="{9A097562-E5B7-4054-8689-B2432F383409}">
      <dgm:prSet/>
      <dgm:spPr/>
      <dgm:t>
        <a:bodyPr/>
        <a:lstStyle/>
        <a:p>
          <a:endParaRPr lang="ru-RU"/>
        </a:p>
      </dgm:t>
    </dgm:pt>
    <dgm:pt modelId="{9641911B-1201-463B-8D77-53764C281234}" type="sibTrans" cxnId="{9A097562-E5B7-4054-8689-B2432F383409}">
      <dgm:prSet/>
      <dgm:spPr/>
      <dgm:t>
        <a:bodyPr/>
        <a:lstStyle/>
        <a:p>
          <a:endParaRPr lang="ru-RU"/>
        </a:p>
      </dgm:t>
    </dgm:pt>
    <dgm:pt modelId="{98B8171D-2E38-409E-81B7-EC5E5ED2C45D}">
      <dgm:prSet custT="1"/>
      <dgm:spPr/>
      <dgm:t>
        <a:bodyPr/>
        <a:lstStyle/>
        <a:p>
          <a:pPr rtl="0"/>
          <a:r>
            <a:rPr lang="ru-RU" sz="2800" b="1" i="1" dirty="0">
              <a:latin typeface="Times New Roman" pitchFamily="18" charset="0"/>
              <a:cs typeface="Times New Roman" pitchFamily="18" charset="0"/>
            </a:rPr>
            <a:t>Профильные(углубленные) образовательные предметы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32E736E4-891C-4D26-9B47-14584AD8E6E8}" type="parTrans" cxnId="{91B3ABC5-DD71-456C-B7FF-5DAF8C3B2236}">
      <dgm:prSet/>
      <dgm:spPr/>
      <dgm:t>
        <a:bodyPr/>
        <a:lstStyle/>
        <a:p>
          <a:endParaRPr lang="ru-RU"/>
        </a:p>
      </dgm:t>
    </dgm:pt>
    <dgm:pt modelId="{9193B46F-AB80-4C51-ACDA-8C0154B8FAD9}" type="sibTrans" cxnId="{91B3ABC5-DD71-456C-B7FF-5DAF8C3B2236}">
      <dgm:prSet/>
      <dgm:spPr/>
      <dgm:t>
        <a:bodyPr/>
        <a:lstStyle/>
        <a:p>
          <a:endParaRPr lang="ru-RU"/>
        </a:p>
      </dgm:t>
    </dgm:pt>
    <dgm:pt modelId="{D8AA138F-DA15-4B49-AB1E-DD77F8FA164B}">
      <dgm:prSet custT="1"/>
      <dgm:spPr/>
      <dgm:t>
        <a:bodyPr/>
        <a:lstStyle/>
        <a:p>
          <a:pPr rtl="0"/>
          <a:r>
            <a:rPr lang="ru-RU" sz="2800" b="1" i="1" dirty="0"/>
            <a:t>Элективные  курсы</a:t>
          </a:r>
          <a:endParaRPr lang="ru-RU" sz="2800" dirty="0"/>
        </a:p>
      </dgm:t>
    </dgm:pt>
    <dgm:pt modelId="{5F9CBD69-C2CA-4DE7-BE00-805C04DCCA04}" type="parTrans" cxnId="{8AD2D2DD-5C44-4D81-A9F9-776A216A188C}">
      <dgm:prSet/>
      <dgm:spPr/>
      <dgm:t>
        <a:bodyPr/>
        <a:lstStyle/>
        <a:p>
          <a:endParaRPr lang="ru-RU"/>
        </a:p>
      </dgm:t>
    </dgm:pt>
    <dgm:pt modelId="{34F720EA-8521-49CE-9631-D47073A0170D}" type="sibTrans" cxnId="{8AD2D2DD-5C44-4D81-A9F9-776A216A188C}">
      <dgm:prSet/>
      <dgm:spPr/>
      <dgm:t>
        <a:bodyPr/>
        <a:lstStyle/>
        <a:p>
          <a:endParaRPr lang="ru-RU"/>
        </a:p>
      </dgm:t>
    </dgm:pt>
    <dgm:pt modelId="{8F158C54-6826-45FC-8771-D029D78A2DBD}">
      <dgm:prSet/>
      <dgm:spPr/>
      <dgm:t>
        <a:bodyPr/>
        <a:lstStyle/>
        <a:p>
          <a:pPr rtl="0"/>
          <a:r>
            <a:rPr lang="ru-RU" b="1" dirty="0"/>
            <a:t>Индивидуальный проект</a:t>
          </a:r>
          <a:endParaRPr lang="ru-RU" dirty="0"/>
        </a:p>
      </dgm:t>
    </dgm:pt>
    <dgm:pt modelId="{0094C3E2-7214-43FC-95F3-5F070C9D32B5}" type="parTrans" cxnId="{F5693EEC-FDCC-41E2-92E6-C8263C2F2372}">
      <dgm:prSet/>
      <dgm:spPr/>
      <dgm:t>
        <a:bodyPr/>
        <a:lstStyle/>
        <a:p>
          <a:endParaRPr lang="ru-RU"/>
        </a:p>
      </dgm:t>
    </dgm:pt>
    <dgm:pt modelId="{D0490AEB-39B7-47F0-981E-CE4D65C5250D}" type="sibTrans" cxnId="{F5693EEC-FDCC-41E2-92E6-C8263C2F2372}">
      <dgm:prSet/>
      <dgm:spPr/>
      <dgm:t>
        <a:bodyPr/>
        <a:lstStyle/>
        <a:p>
          <a:endParaRPr lang="ru-RU"/>
        </a:p>
      </dgm:t>
    </dgm:pt>
    <dgm:pt modelId="{DC36EFA6-242C-43DF-8008-D4E3D4F4272E}" type="pres">
      <dgm:prSet presAssocID="{D42DE0E0-6BF5-4899-BE43-13C41920EA4E}" presName="compositeShape" presStyleCnt="0">
        <dgm:presLayoutVars>
          <dgm:dir/>
          <dgm:resizeHandles/>
        </dgm:presLayoutVars>
      </dgm:prSet>
      <dgm:spPr/>
    </dgm:pt>
    <dgm:pt modelId="{73425C88-74DB-424D-B2B9-3967FAC72AB0}" type="pres">
      <dgm:prSet presAssocID="{D42DE0E0-6BF5-4899-BE43-13C41920EA4E}" presName="pyramid" presStyleLbl="node1" presStyleIdx="0" presStyleCnt="1" custLinFactNeighborX="97"/>
      <dgm:spPr/>
    </dgm:pt>
    <dgm:pt modelId="{FBA847E1-EFA2-4A50-B11A-144E0F702CDA}" type="pres">
      <dgm:prSet presAssocID="{D42DE0E0-6BF5-4899-BE43-13C41920EA4E}" presName="theList" presStyleCnt="0"/>
      <dgm:spPr/>
    </dgm:pt>
    <dgm:pt modelId="{3835F007-E032-4D22-A827-8BB6EBB1FD4A}" type="pres">
      <dgm:prSet presAssocID="{DB6430CA-FAEA-438B-9B27-F21B34B2156E}" presName="aNode" presStyleLbl="fgAcc1" presStyleIdx="0" presStyleCnt="4" custScaleX="123069">
        <dgm:presLayoutVars>
          <dgm:bulletEnabled val="1"/>
        </dgm:presLayoutVars>
      </dgm:prSet>
      <dgm:spPr/>
    </dgm:pt>
    <dgm:pt modelId="{8412946E-3505-4906-A442-A4CC9A9D00AC}" type="pres">
      <dgm:prSet presAssocID="{DB6430CA-FAEA-438B-9B27-F21B34B2156E}" presName="aSpace" presStyleCnt="0"/>
      <dgm:spPr/>
    </dgm:pt>
    <dgm:pt modelId="{4D1915B6-02C7-4597-8F3F-B725505FD2AD}" type="pres">
      <dgm:prSet presAssocID="{98B8171D-2E38-409E-81B7-EC5E5ED2C45D}" presName="aNode" presStyleLbl="fgAcc1" presStyleIdx="1" presStyleCnt="4" custScaleX="125458">
        <dgm:presLayoutVars>
          <dgm:bulletEnabled val="1"/>
        </dgm:presLayoutVars>
      </dgm:prSet>
      <dgm:spPr/>
    </dgm:pt>
    <dgm:pt modelId="{89C7B4A6-ECF5-4D71-9F4C-796E398C3FF8}" type="pres">
      <dgm:prSet presAssocID="{98B8171D-2E38-409E-81B7-EC5E5ED2C45D}" presName="aSpace" presStyleCnt="0"/>
      <dgm:spPr/>
    </dgm:pt>
    <dgm:pt modelId="{646DCC5D-D743-4D12-B4F4-42EAE93AE895}" type="pres">
      <dgm:prSet presAssocID="{D8AA138F-DA15-4B49-AB1E-DD77F8FA164B}" presName="aNode" presStyleLbl="fgAcc1" presStyleIdx="2" presStyleCnt="4" custScaleX="126748">
        <dgm:presLayoutVars>
          <dgm:bulletEnabled val="1"/>
        </dgm:presLayoutVars>
      </dgm:prSet>
      <dgm:spPr/>
    </dgm:pt>
    <dgm:pt modelId="{636E2966-C395-4EEE-A2B2-5FE21F2BBE5D}" type="pres">
      <dgm:prSet presAssocID="{D8AA138F-DA15-4B49-AB1E-DD77F8FA164B}" presName="aSpace" presStyleCnt="0"/>
      <dgm:spPr/>
    </dgm:pt>
    <dgm:pt modelId="{7EF50FD8-B72D-4DDA-8F1E-E0498807AFCF}" type="pres">
      <dgm:prSet presAssocID="{8F158C54-6826-45FC-8771-D029D78A2DBD}" presName="aNode" presStyleLbl="fgAcc1" presStyleIdx="3" presStyleCnt="4" custScaleX="129783">
        <dgm:presLayoutVars>
          <dgm:bulletEnabled val="1"/>
        </dgm:presLayoutVars>
      </dgm:prSet>
      <dgm:spPr/>
    </dgm:pt>
    <dgm:pt modelId="{09DBFC98-8562-44A4-A435-862F6698534D}" type="pres">
      <dgm:prSet presAssocID="{8F158C54-6826-45FC-8771-D029D78A2DBD}" presName="aSpace" presStyleCnt="0"/>
      <dgm:spPr/>
    </dgm:pt>
  </dgm:ptLst>
  <dgm:cxnLst>
    <dgm:cxn modelId="{9A097562-E5B7-4054-8689-B2432F383409}" srcId="{D42DE0E0-6BF5-4899-BE43-13C41920EA4E}" destId="{DB6430CA-FAEA-438B-9B27-F21B34B2156E}" srcOrd="0" destOrd="0" parTransId="{DFD2E05F-D6E7-4385-ACC0-858FA1518EFA}" sibTransId="{9641911B-1201-463B-8D77-53764C281234}"/>
    <dgm:cxn modelId="{C8B45B56-16CE-4F0A-9F40-91B805303832}" type="presOf" srcId="{98B8171D-2E38-409E-81B7-EC5E5ED2C45D}" destId="{4D1915B6-02C7-4597-8F3F-B725505FD2AD}" srcOrd="0" destOrd="0" presId="urn:microsoft.com/office/officeart/2005/8/layout/pyramid2"/>
    <dgm:cxn modelId="{80B5B4B4-8E2D-4865-8C62-4B8356852C69}" type="presOf" srcId="{DB6430CA-FAEA-438B-9B27-F21B34B2156E}" destId="{3835F007-E032-4D22-A827-8BB6EBB1FD4A}" srcOrd="0" destOrd="0" presId="urn:microsoft.com/office/officeart/2005/8/layout/pyramid2"/>
    <dgm:cxn modelId="{91B3ABC5-DD71-456C-B7FF-5DAF8C3B2236}" srcId="{D42DE0E0-6BF5-4899-BE43-13C41920EA4E}" destId="{98B8171D-2E38-409E-81B7-EC5E5ED2C45D}" srcOrd="1" destOrd="0" parTransId="{32E736E4-891C-4D26-9B47-14584AD8E6E8}" sibTransId="{9193B46F-AB80-4C51-ACDA-8C0154B8FAD9}"/>
    <dgm:cxn modelId="{818E41D7-5A80-4671-806E-1EC4DE108802}" type="presOf" srcId="{D42DE0E0-6BF5-4899-BE43-13C41920EA4E}" destId="{DC36EFA6-242C-43DF-8008-D4E3D4F4272E}" srcOrd="0" destOrd="0" presId="urn:microsoft.com/office/officeart/2005/8/layout/pyramid2"/>
    <dgm:cxn modelId="{4C98A0DB-0A98-4DB5-BA93-C6D88A0881F6}" type="presOf" srcId="{D8AA138F-DA15-4B49-AB1E-DD77F8FA164B}" destId="{646DCC5D-D743-4D12-B4F4-42EAE93AE895}" srcOrd="0" destOrd="0" presId="urn:microsoft.com/office/officeart/2005/8/layout/pyramid2"/>
    <dgm:cxn modelId="{8AD2D2DD-5C44-4D81-A9F9-776A216A188C}" srcId="{D42DE0E0-6BF5-4899-BE43-13C41920EA4E}" destId="{D8AA138F-DA15-4B49-AB1E-DD77F8FA164B}" srcOrd="2" destOrd="0" parTransId="{5F9CBD69-C2CA-4DE7-BE00-805C04DCCA04}" sibTransId="{34F720EA-8521-49CE-9631-D47073A0170D}"/>
    <dgm:cxn modelId="{F5693EEC-FDCC-41E2-92E6-C8263C2F2372}" srcId="{D42DE0E0-6BF5-4899-BE43-13C41920EA4E}" destId="{8F158C54-6826-45FC-8771-D029D78A2DBD}" srcOrd="3" destOrd="0" parTransId="{0094C3E2-7214-43FC-95F3-5F070C9D32B5}" sibTransId="{D0490AEB-39B7-47F0-981E-CE4D65C5250D}"/>
    <dgm:cxn modelId="{4186CFFD-D6EC-4714-8561-C2928EC46F65}" type="presOf" srcId="{8F158C54-6826-45FC-8771-D029D78A2DBD}" destId="{7EF50FD8-B72D-4DDA-8F1E-E0498807AFCF}" srcOrd="0" destOrd="0" presId="urn:microsoft.com/office/officeart/2005/8/layout/pyramid2"/>
    <dgm:cxn modelId="{388829B9-FAB1-425A-8FEB-A96DB64F1DB0}" type="presParOf" srcId="{DC36EFA6-242C-43DF-8008-D4E3D4F4272E}" destId="{73425C88-74DB-424D-B2B9-3967FAC72AB0}" srcOrd="0" destOrd="0" presId="urn:microsoft.com/office/officeart/2005/8/layout/pyramid2"/>
    <dgm:cxn modelId="{F9F73EA3-E60C-4DFB-B98A-96FB23367465}" type="presParOf" srcId="{DC36EFA6-242C-43DF-8008-D4E3D4F4272E}" destId="{FBA847E1-EFA2-4A50-B11A-144E0F702CDA}" srcOrd="1" destOrd="0" presId="urn:microsoft.com/office/officeart/2005/8/layout/pyramid2"/>
    <dgm:cxn modelId="{F46FBFC8-32CE-4E63-8E1B-80B1888A5E63}" type="presParOf" srcId="{FBA847E1-EFA2-4A50-B11A-144E0F702CDA}" destId="{3835F007-E032-4D22-A827-8BB6EBB1FD4A}" srcOrd="0" destOrd="0" presId="urn:microsoft.com/office/officeart/2005/8/layout/pyramid2"/>
    <dgm:cxn modelId="{4B1BFE43-4F35-4796-BDC7-11DA4D46B5CA}" type="presParOf" srcId="{FBA847E1-EFA2-4A50-B11A-144E0F702CDA}" destId="{8412946E-3505-4906-A442-A4CC9A9D00AC}" srcOrd="1" destOrd="0" presId="urn:microsoft.com/office/officeart/2005/8/layout/pyramid2"/>
    <dgm:cxn modelId="{58704334-87C6-4842-BB58-497AF8276101}" type="presParOf" srcId="{FBA847E1-EFA2-4A50-B11A-144E0F702CDA}" destId="{4D1915B6-02C7-4597-8F3F-B725505FD2AD}" srcOrd="2" destOrd="0" presId="urn:microsoft.com/office/officeart/2005/8/layout/pyramid2"/>
    <dgm:cxn modelId="{6F1A398A-EEFD-4756-9C1F-95E1A2761A6C}" type="presParOf" srcId="{FBA847E1-EFA2-4A50-B11A-144E0F702CDA}" destId="{89C7B4A6-ECF5-4D71-9F4C-796E398C3FF8}" srcOrd="3" destOrd="0" presId="urn:microsoft.com/office/officeart/2005/8/layout/pyramid2"/>
    <dgm:cxn modelId="{D97C8EF5-07FB-42F9-BEF3-C30E42049001}" type="presParOf" srcId="{FBA847E1-EFA2-4A50-B11A-144E0F702CDA}" destId="{646DCC5D-D743-4D12-B4F4-42EAE93AE895}" srcOrd="4" destOrd="0" presId="urn:microsoft.com/office/officeart/2005/8/layout/pyramid2"/>
    <dgm:cxn modelId="{209F408E-6637-42CB-B313-1F06C8FA95BC}" type="presParOf" srcId="{FBA847E1-EFA2-4A50-B11A-144E0F702CDA}" destId="{636E2966-C395-4EEE-A2B2-5FE21F2BBE5D}" srcOrd="5" destOrd="0" presId="urn:microsoft.com/office/officeart/2005/8/layout/pyramid2"/>
    <dgm:cxn modelId="{1367426B-341F-422D-83ED-6A737B0E7109}" type="presParOf" srcId="{FBA847E1-EFA2-4A50-B11A-144E0F702CDA}" destId="{7EF50FD8-B72D-4DDA-8F1E-E0498807AFCF}" srcOrd="6" destOrd="0" presId="urn:microsoft.com/office/officeart/2005/8/layout/pyramid2"/>
    <dgm:cxn modelId="{755560C3-777E-4462-9C5B-9F85016A51D8}" type="presParOf" srcId="{FBA847E1-EFA2-4A50-B11A-144E0F702CDA}" destId="{09DBFC98-8562-44A4-A435-862F6698534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25C88-74DB-424D-B2B9-3967FAC72AB0}">
      <dsp:nvSpPr>
        <dsp:cNvPr id="0" name=""/>
        <dsp:cNvSpPr/>
      </dsp:nvSpPr>
      <dsp:spPr>
        <a:xfrm>
          <a:off x="824185" y="0"/>
          <a:ext cx="6021288" cy="6021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5F007-E032-4D22-A827-8BB6EBB1FD4A}">
      <dsp:nvSpPr>
        <dsp:cNvPr id="0" name=""/>
        <dsp:cNvSpPr/>
      </dsp:nvSpPr>
      <dsp:spPr>
        <a:xfrm>
          <a:off x="3377547" y="602716"/>
          <a:ext cx="4816720" cy="1070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Базовые общеобразовательные предметы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9789" y="654958"/>
        <a:ext cx="4712236" cy="965705"/>
      </dsp:txXfrm>
    </dsp:sp>
    <dsp:sp modelId="{4D1915B6-02C7-4597-8F3F-B725505FD2AD}">
      <dsp:nvSpPr>
        <dsp:cNvPr id="0" name=""/>
        <dsp:cNvSpPr/>
      </dsp:nvSpPr>
      <dsp:spPr>
        <a:xfrm>
          <a:off x="3330796" y="1806680"/>
          <a:ext cx="4910221" cy="1070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>
              <a:latin typeface="Times New Roman" pitchFamily="18" charset="0"/>
              <a:cs typeface="Times New Roman" pitchFamily="18" charset="0"/>
            </a:rPr>
            <a:t>Профильные(углубленные) образовательные предметы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83038" y="1858922"/>
        <a:ext cx="4805737" cy="965705"/>
      </dsp:txXfrm>
    </dsp:sp>
    <dsp:sp modelId="{646DCC5D-D743-4D12-B4F4-42EAE93AE895}">
      <dsp:nvSpPr>
        <dsp:cNvPr id="0" name=""/>
        <dsp:cNvSpPr/>
      </dsp:nvSpPr>
      <dsp:spPr>
        <a:xfrm>
          <a:off x="3305552" y="3010644"/>
          <a:ext cx="4960710" cy="1070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1" kern="1200" dirty="0"/>
            <a:t>Элективные  курсы</a:t>
          </a:r>
          <a:endParaRPr lang="ru-RU" sz="2800" kern="1200" dirty="0"/>
        </a:p>
      </dsp:txBody>
      <dsp:txXfrm>
        <a:off x="3357794" y="3062886"/>
        <a:ext cx="4856226" cy="965705"/>
      </dsp:txXfrm>
    </dsp:sp>
    <dsp:sp modelId="{7EF50FD8-B72D-4DDA-8F1E-E0498807AFCF}">
      <dsp:nvSpPr>
        <dsp:cNvPr id="0" name=""/>
        <dsp:cNvSpPr/>
      </dsp:nvSpPr>
      <dsp:spPr>
        <a:xfrm>
          <a:off x="3246159" y="4214607"/>
          <a:ext cx="5079495" cy="10701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Индивидуальный проект</a:t>
          </a:r>
          <a:endParaRPr lang="ru-RU" sz="2800" kern="1200" dirty="0"/>
        </a:p>
      </dsp:txBody>
      <dsp:txXfrm>
        <a:off x="3298401" y="4266849"/>
        <a:ext cx="4975011" cy="965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365FDA-4938-40E2-B44C-18D226B2DE4C}" type="datetimeFigureOut">
              <a:rPr lang="ru-RU"/>
              <a:pPr>
                <a:defRPr/>
              </a:pPr>
              <a:t>04.05.2025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776462-DD3B-4B3D-B19C-C66679F2A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0CB388-8232-4192-B8EB-296BDEA721F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6D65B-3E3D-4FC1-846E-FB43EB1B7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515DF-6F20-4413-A5A1-51DB4F7291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58EE49-978B-43B2-AFF3-D72DD031C8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C85C4-642D-4604-83B3-189451A5C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13FE6-0305-4AF9-A269-AF34211CB3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1A2ED0-9089-4170-BDBA-ECEE150A55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7BB57-D236-4DAA-B765-E74C7380E8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4337AE-0803-4F47-A018-0D4D36F9C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B0427-CF26-4C38-9913-D95B4138EC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98D16-BBA3-47CC-A6E7-E52170E8BE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D300127-3DFB-483A-AACC-7394F57598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225C7F3-2327-42AB-A400-85B41D8C9B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       </a:t>
            </a:r>
            <a:br>
              <a:rPr lang="ru-RU" dirty="0"/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Профильное обучение</a:t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среднем уровне общего образования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/>
              <a:t>         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  <a:p>
            <a:pPr eaLnBrk="1" hangingPunct="1">
              <a:buFont typeface="Wingdings" pitchFamily="2" charset="2"/>
              <a:buNone/>
            </a:pPr>
            <a:endParaRPr lang="ru-RU" sz="28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043608" y="3284984"/>
            <a:ext cx="6707088" cy="2349861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Родительское собрание в  9-х классах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5471839" cy="4005064"/>
          </a:xfrm>
        </p:spPr>
        <p:txBody>
          <a:bodyPr/>
          <a:lstStyle/>
          <a:p>
            <a:pPr algn="ctr" eaLnBrk="1" hangingPunct="1"/>
            <a:r>
              <a:rPr lang="ru-RU" sz="2800" dirty="0"/>
              <a:t>   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Элективные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учебные курсы -  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курсы по выбору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обучающихся, позволяющие углубиться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раздел (тему) предмета.</a:t>
            </a:r>
          </a:p>
        </p:txBody>
      </p:sp>
      <p:pic>
        <p:nvPicPr>
          <p:cNvPr id="12291" name="Picture 3" descr="C:\Documents and Settings\комп\Рабочий стол\картинки о школе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9088" y="3690938"/>
            <a:ext cx="374491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692696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         Индивидуальный проект </a:t>
            </a:r>
            <a:r>
              <a:rPr lang="ru-RU" sz="2400" dirty="0"/>
              <a:t>– это особая форма организации деятельности обучающихся, выполняется обучающимся 10-11-х классов в течение одного или двух лет в рамках учебного времени.</a:t>
            </a:r>
          </a:p>
          <a:p>
            <a:endParaRPr lang="ru-RU" sz="2400" dirty="0"/>
          </a:p>
          <a:p>
            <a:r>
              <a:rPr lang="ru-RU" sz="2400" b="1" dirty="0"/>
              <a:t>        Индивидуальный проект </a:t>
            </a:r>
            <a:r>
              <a:rPr lang="ru-RU" sz="2400" dirty="0"/>
              <a:t>должен быть представлен в виде завершенного учебного исследования или разработанного учебного проекта: информационного, творческого, социального, прикладного, инновационного, конструкторского, инженерного. </a:t>
            </a:r>
          </a:p>
          <a:p>
            <a:r>
              <a:rPr lang="ru-RU" sz="2400" dirty="0"/>
              <a:t>  </a:t>
            </a:r>
          </a:p>
          <a:p>
            <a:r>
              <a:rPr lang="ru-RU" sz="2400" b="1" dirty="0"/>
              <a:t>Курирует</a:t>
            </a:r>
            <a:r>
              <a:rPr lang="ru-RU" sz="2400" dirty="0"/>
              <a:t> выполнение индивидуального проекта работник ОО или работник, которого привлекают со стороны, например, из           </a:t>
            </a:r>
          </a:p>
          <a:p>
            <a:r>
              <a:rPr lang="ru-RU" sz="2400" dirty="0"/>
              <a:t>                           организации-партнера. </a:t>
            </a:r>
          </a:p>
          <a:p>
            <a:endParaRPr lang="ru-RU" sz="2400" dirty="0"/>
          </a:p>
          <a:p>
            <a:r>
              <a:rPr lang="ru-RU" sz="2400" b="1" dirty="0"/>
              <a:t>Задача индивидуального проекта </a:t>
            </a:r>
            <a:r>
              <a:rPr lang="ru-RU" sz="2400" dirty="0"/>
              <a:t>– обеспечить обучающимся опыт конструирования социального выбора и прогнозирования личного успеха в интересующей сфере деятельности. 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7571184" cy="151216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/>
              <a:t>          </a:t>
            </a:r>
            <a:br>
              <a:rPr lang="ru-RU" sz="4000" dirty="0"/>
            </a:br>
            <a:br>
              <a:rPr lang="ru-RU" sz="4000" dirty="0"/>
            </a:br>
            <a:br>
              <a:rPr lang="ru-RU" sz="4000" dirty="0"/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Варианты   направленности классов  по ФГОС</a:t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47260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endParaRPr lang="ru-RU" sz="2800" b="1" dirty="0"/>
          </a:p>
          <a:p>
            <a:pPr eaLnBrk="1" hangingPunct="1">
              <a:lnSpc>
                <a:spcPct val="90000"/>
              </a:lnSpc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экономический</a:t>
            </a:r>
          </a:p>
          <a:p>
            <a:pPr eaLnBrk="1" hangingPunct="1">
              <a:lnSpc>
                <a:spcPct val="90000"/>
              </a:lnSpc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Технологический </a:t>
            </a:r>
          </a:p>
          <a:p>
            <a:pPr eaLnBrk="1" hangingPunct="1">
              <a:lnSpc>
                <a:spcPct val="90000"/>
              </a:lnSpc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Гуманитарный</a:t>
            </a:r>
          </a:p>
          <a:p>
            <a:pPr eaLnBrk="1" hangingPunct="1">
              <a:lnSpc>
                <a:spcPct val="90000"/>
              </a:lnSpc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 – научный</a:t>
            </a:r>
          </a:p>
          <a:p>
            <a:pPr eaLnBrk="1" hangingPunct="1">
              <a:lnSpc>
                <a:spcPct val="90000"/>
              </a:lnSpc>
            </a:pP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Универсальный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429000"/>
            <a:ext cx="211851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"/>
            <a:ext cx="9144000" cy="659765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Социально-экономический профиль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(социальная сфера, финансы, экономика, обработка 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информации, управление, предпринимательство)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области: «Математика и информатика»,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«Общественные науки»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Технологический профиль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роизводственная, инженерная, информационная сферы)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области: «Математика и информатика»,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«Естественные науки»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"/>
            <a:ext cx="8892480" cy="6597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Естественнонаучный профиль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(сферы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деятельности: медицина, биотехнологии и др.)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Предметные области: «Математика и информатика» и    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«Естественные науки»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Гуманитарный профиль</a:t>
            </a:r>
          </a:p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(педагогика, психология, общественные отношения и др.)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редметные области:      «Русский язык и литература»,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«Иностранные языки»,  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«Общественные науки»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9"/>
            <a:ext cx="9144000" cy="58194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Универсальный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 одной стороны он позволяет ограничиться базовым уровнем изучения по большинству предметов, </a:t>
            </a:r>
          </a:p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другой - ученик может изучать ряд учебных предметов и на углубленном уровне с целью подготовки к ЕГЭ для поступления по соответствующему профилю в ВУЗ (при наличии индивидуального учебного плана).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616624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20891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     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профильном обучении обучающийся осваивает </a:t>
            </a:r>
            <a:r>
              <a:rPr lang="ru-RU" sz="36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трёх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учебных предметов на углубленном  уровне.</a:t>
            </a:r>
          </a:p>
        </p:txBody>
      </p:sp>
      <p:pic>
        <p:nvPicPr>
          <p:cNvPr id="13315" name="Picture 3" descr="C:\Documents and Settings\комп\Рабочий стол\картинки о школе\16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708275"/>
            <a:ext cx="54737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99592" y="764704"/>
            <a:ext cx="7272808" cy="5904656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Учебный план состоит из 2-х частей: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Обязательная - 60%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Вариативная – 40% от общего объёма </a:t>
            </a:r>
          </a:p>
          <a:p>
            <a:pPr algn="ctr">
              <a:buNone/>
            </a:pPr>
            <a:r>
              <a:rPr lang="ru-RU" dirty="0"/>
              <a:t>         основной образовательной программы среднего общего образования  (ООП СОО)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Ред. Приказа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России </a:t>
            </a:r>
          </a:p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от 29.12.2014 №1645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1" y="404659"/>
          <a:ext cx="8784977" cy="6505769"/>
        </p:xfrm>
        <a:graphic>
          <a:graphicData uri="http://schemas.openxmlformats.org/drawingml/2006/table">
            <a:tbl>
              <a:tblPr/>
              <a:tblGrid>
                <a:gridCol w="1989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9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 область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Уровень изучения/дополнительный предмет, курс по выбору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 в неделю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1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2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Математика: алгебра и начала анализа, 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 : геометрия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\испанский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У\Б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6\2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215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ОБЖ</a:t>
                      </a:r>
                    </a:p>
                  </a:txBody>
                  <a:tcPr marL="44281" marR="44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44281" marR="44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21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21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учебные предметы, курсы по выбору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Право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2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Экономика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ФК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0443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Максимальная учебная нагрузка обучающихся при 5-ти дневной учебной неделе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4281" marR="442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67544" y="59324"/>
            <a:ext cx="820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Примерный 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чебный план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гуманитарного профиля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ph type="tbl" idx="4294967295"/>
          </p:nvPr>
        </p:nvGraphicFramePr>
        <p:xfrm>
          <a:off x="0" y="404813"/>
          <a:ext cx="9144001" cy="6481993"/>
        </p:xfrm>
        <a:graphic>
          <a:graphicData uri="http://schemas.openxmlformats.org/drawingml/2006/table">
            <a:tbl>
              <a:tblPr/>
              <a:tblGrid>
                <a:gridCol w="221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3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 область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Уровень изучения/дополнительный предмет, курс по выбору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 в неделю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3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3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43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Математика: алгебра и начала математического анализа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Математика:геометрия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3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3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ОБЖ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33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33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учебные предметы, курсы по выбору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23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ФК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8466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Максимальная учебная нагрузка обучающихся при 5-ти дневной учебной неделе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46403" marR="46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59324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Примерный у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чебный план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технологического профиля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347864" y="980728"/>
            <a:ext cx="5256583" cy="568201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dirty="0"/>
              <a:t>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общей Концепции модернизации Российского образования профессиональное самоопределение молодёжи в очередной раз признаётся приоритетным направлением работы школы, 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эффективная реализация которого возможна при введении профильного обучения на среднем уровне общего образования.</a:t>
            </a:r>
          </a:p>
          <a:p>
            <a:pPr algn="ctr" eaLnBrk="1" hangingPunct="1">
              <a:buFont typeface="Arial" charset="0"/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1138"/>
            <a:ext cx="3338513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476664"/>
          <a:ext cx="9143997" cy="6381340"/>
        </p:xfrm>
        <a:graphic>
          <a:graphicData uri="http://schemas.openxmlformats.org/drawingml/2006/table">
            <a:tbl>
              <a:tblPr/>
              <a:tblGrid>
                <a:gridCol w="2302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Предметная область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Учебный предмет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Уровень изучения/дополнительный предмет, курс по выбору 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Кол-во часов в неделю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0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Математика: алгебра и начала анализа, 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Математика: геометрия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Естественные науки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Общественные науки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008">
                <a:tc rowSpan="2"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культура, экология и ОБЖ</a:t>
                      </a:r>
                    </a:p>
                  </a:txBody>
                  <a:tcPr marL="38807" marR="388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</a:p>
                  </a:txBody>
                  <a:tcPr marL="38807" marR="388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67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ОБЖ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00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807" marR="3880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600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учебные предметы, курсы по выбору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Индивидуальный проект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6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Психология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ФК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201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Максимальная учебная нагрузка обучающихся при 5-ти дневной учебной неделе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38807" marR="38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79512" y="105499"/>
            <a:ext cx="8784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Примерный </a:t>
            </a:r>
            <a:r>
              <a:rPr lang="ru-RU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учебный план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естественнонаучного профиля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-1250950"/>
            <a:ext cx="8136904" cy="5040313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24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ru-RU" sz="3100" dirty="0">
                <a:solidFill>
                  <a:srgbClr val="00206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Основные принципы и особенности формирования 10-ых классов</a:t>
            </a:r>
            <a:br>
              <a:rPr lang="ru-RU" sz="3200" dirty="0">
                <a:solidFill>
                  <a:srgbClr val="002060"/>
                </a:solidFill>
                <a:latin typeface="Book Antiqua" pitchFamily="18" charset="0"/>
                <a:ea typeface="Batang" pitchFamily="18" charset="-127"/>
              </a:rPr>
            </a:br>
            <a:br>
              <a:rPr lang="ru-RU" sz="5400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4" descr="C:\Documents and Settings\комп\Рабочий стол\картинки о школе\187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40968"/>
            <a:ext cx="7777163" cy="338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328"/>
            <a:ext cx="8820472" cy="125272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Формирование 10-ых классов </a:t>
            </a:r>
            <a:br>
              <a:rPr lang="ru-RU" sz="24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 МБОУ СОШ №3 на 2020-2021 учебный  год</a:t>
            </a:r>
            <a:r>
              <a:rPr lang="ru-RU" sz="2400" dirty="0">
                <a:solidFill>
                  <a:schemeClr val="tx1"/>
                </a:solidFill>
                <a:latin typeface="Helvetica"/>
              </a:rPr>
              <a:t>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47864" y="2060848"/>
            <a:ext cx="5472608" cy="40656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Ст. 66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Организация образовательной деятельности …может быть основана на дифференциации содержания с учетом образовательных потребностей и интересов обучающихся, обеспечивающих углубленное изучение отдельных учебных предметов, предметных областей соответствующей образовательной программы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(профильное обучение).</a:t>
            </a:r>
          </a:p>
        </p:txBody>
      </p:sp>
      <p:pic>
        <p:nvPicPr>
          <p:cNvPr id="7170" name="Picture 2" descr="C:\Users\Администратор\Desktop\10059748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880759" cy="406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67893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06925" y="0"/>
            <a:ext cx="4537075" cy="65246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Ст. 67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Организация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</a:rPr>
              <a:t>индивидуального отбора </a:t>
            </a:r>
            <a:r>
              <a:rPr lang="ru-RU" sz="2400" dirty="0"/>
              <a:t>при приеме в образовательные организации для получения основного общего и среднего общего образования с углубленным изучением отдельных учебных предметов или для профильного обучения </a:t>
            </a:r>
            <a:r>
              <a:rPr lang="ru-RU" sz="2400" b="1" dirty="0">
                <a:solidFill>
                  <a:srgbClr val="002060"/>
                </a:solidFill>
              </a:rPr>
              <a:t>допускается в случаях и в порядке, которые предусмотрены законодательством субъекта Российской Федерации.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052513"/>
            <a:ext cx="3421955" cy="424815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002060"/>
                </a:solidFill>
              </a:rPr>
              <a:t>Ст. 67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000" dirty="0">
                <a:solidFill>
                  <a:schemeClr val="tx1"/>
                </a:solidFill>
              </a:rPr>
              <a:t>В приёме в государственную или муниципальную образовательную организацию может быть отказано </a:t>
            </a:r>
          </a:p>
          <a:p>
            <a:pPr marL="0" indent="0">
              <a:buNone/>
            </a:pPr>
            <a:r>
              <a:rPr lang="ru-RU" sz="3000" b="1" dirty="0">
                <a:solidFill>
                  <a:srgbClr val="002060"/>
                </a:solidFill>
              </a:rPr>
              <a:t>по причине отсутствия в ней свободных мест.</a:t>
            </a:r>
          </a:p>
          <a:p>
            <a:pPr marL="0" indent="0">
              <a:buNone/>
            </a:pPr>
            <a:endParaRPr lang="ru-RU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4552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5273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для участия в индивидуальном отборе</a:t>
            </a:r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755650" y="1772816"/>
            <a:ext cx="777716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defRPr/>
            </a:pPr>
            <a:r>
              <a:rPr lang="ru-RU" sz="2400" b="1" dirty="0"/>
              <a:t>1. </a:t>
            </a:r>
            <a:r>
              <a:rPr lang="ru-RU" sz="2400" b="1" dirty="0">
                <a:solidFill>
                  <a:srgbClr val="FF0000"/>
                </a:solidFill>
              </a:rPr>
              <a:t>Заявление</a:t>
            </a:r>
            <a:r>
              <a:rPr lang="ru-RU" sz="2400" b="1" dirty="0"/>
              <a:t> об участии в индивидуальном отборе.</a:t>
            </a:r>
          </a:p>
          <a:p>
            <a:pPr marL="457200" indent="-457200" algn="just">
              <a:defRPr/>
            </a:pPr>
            <a:endParaRPr lang="ru-RU" sz="2400" b="1" dirty="0"/>
          </a:p>
          <a:p>
            <a:pPr algn="just">
              <a:defRPr/>
            </a:pPr>
            <a:r>
              <a:rPr lang="ru-RU" sz="2400" b="1" dirty="0"/>
              <a:t>2. </a:t>
            </a:r>
            <a:r>
              <a:rPr lang="ru-RU" sz="2400" b="1" dirty="0">
                <a:solidFill>
                  <a:srgbClr val="FF0000"/>
                </a:solidFill>
              </a:rPr>
              <a:t>Аттестат</a:t>
            </a:r>
            <a:r>
              <a:rPr lang="ru-RU" sz="2400" b="1" dirty="0"/>
              <a:t> об основном общем образовании (копия).</a:t>
            </a:r>
          </a:p>
          <a:p>
            <a:pPr algn="just">
              <a:defRPr/>
            </a:pPr>
            <a:endParaRPr lang="ru-RU" sz="2400" b="1" dirty="0"/>
          </a:p>
          <a:p>
            <a:pPr>
              <a:defRPr/>
            </a:pPr>
            <a:r>
              <a:rPr lang="ru-RU" sz="2400" b="1" dirty="0"/>
              <a:t>3. </a:t>
            </a:r>
            <a:r>
              <a:rPr lang="ru-RU" sz="2400" b="1" dirty="0">
                <a:solidFill>
                  <a:srgbClr val="FF0000"/>
                </a:solidFill>
              </a:rPr>
              <a:t>Согласие на обработку </a:t>
            </a:r>
            <a:r>
              <a:rPr lang="ru-RU" sz="2400" b="1" dirty="0"/>
              <a:t>персональных </a:t>
            </a:r>
            <a:r>
              <a:rPr lang="ru-RU" sz="2400" b="1" dirty="0">
                <a:solidFill>
                  <a:srgbClr val="FF0000"/>
                </a:solidFill>
              </a:rPr>
              <a:t>данных.</a:t>
            </a: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2400" b="1" dirty="0"/>
              <a:t>4. </a:t>
            </a:r>
            <a:r>
              <a:rPr lang="ru-RU" sz="2400" b="1" dirty="0" err="1">
                <a:solidFill>
                  <a:srgbClr val="FF0000"/>
                </a:solidFill>
              </a:rPr>
              <a:t>Портфолио</a:t>
            </a:r>
            <a:r>
              <a:rPr lang="ru-RU" sz="2400" b="1" dirty="0">
                <a:solidFill>
                  <a:srgbClr val="FF0000"/>
                </a:solidFill>
              </a:rPr>
              <a:t> достижений </a:t>
            </a:r>
            <a:r>
              <a:rPr lang="ru-RU" sz="2400" b="1" dirty="0"/>
              <a:t>(грамоты, дипломы, сертификаты, удостоверения и иные документы, подтверждающие учебные, интеллектуальные, творческие и спортивные достижения (победитель или призер) за </a:t>
            </a:r>
            <a:r>
              <a:rPr lang="ru-RU" sz="2400" b="1" dirty="0">
                <a:solidFill>
                  <a:srgbClr val="FF0000"/>
                </a:solidFill>
              </a:rPr>
              <a:t>последние 2 года </a:t>
            </a:r>
            <a:r>
              <a:rPr lang="ru-RU" sz="2400" b="1" dirty="0"/>
              <a:t>(при наличии).</a:t>
            </a:r>
            <a:endParaRPr lang="ru-RU" sz="2400" dirty="0"/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индивидуального отбора в 10-ые классы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39750" y="1858963"/>
            <a:ext cx="81359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dirty="0"/>
              <a:t>1. </a:t>
            </a:r>
            <a:r>
              <a:rPr lang="ru-RU" sz="2800" b="1" dirty="0">
                <a:solidFill>
                  <a:srgbClr val="FF0000"/>
                </a:solidFill>
              </a:rPr>
              <a:t>Комиссия</a:t>
            </a:r>
            <a:r>
              <a:rPr lang="ru-RU" sz="2800" dirty="0"/>
              <a:t> в составе не менее 5 человек.</a:t>
            </a:r>
          </a:p>
          <a:p>
            <a:pPr algn="just"/>
            <a:r>
              <a:rPr lang="ru-RU" sz="2800" b="1" dirty="0"/>
              <a:t>2. </a:t>
            </a:r>
            <a:r>
              <a:rPr lang="ru-RU" sz="2800" b="1" dirty="0">
                <a:solidFill>
                  <a:srgbClr val="FF0000"/>
                </a:solidFill>
              </a:rPr>
              <a:t>Составление рейтинга: </a:t>
            </a:r>
          </a:p>
          <a:p>
            <a:pPr algn="just"/>
            <a:r>
              <a:rPr lang="ru-RU" sz="2800" dirty="0"/>
              <a:t>- средний балл аттестата;</a:t>
            </a:r>
          </a:p>
          <a:p>
            <a:pPr algn="just"/>
            <a:r>
              <a:rPr lang="ru-RU" sz="2800" dirty="0"/>
              <a:t>- отметки  в аттестате по профильным/углубленным предметам не ниже «4»;</a:t>
            </a:r>
          </a:p>
          <a:p>
            <a:pPr algn="just"/>
            <a:r>
              <a:rPr lang="ru-RU" sz="2800" dirty="0"/>
              <a:t>- результаты ГИА на основе рекомендаций ФИПИ по использованию и интерпретации результатов ГИА при приеме в профильные классы средней школы;</a:t>
            </a:r>
          </a:p>
          <a:p>
            <a:pPr algn="just"/>
            <a:r>
              <a:rPr lang="ru-RU" sz="2800" dirty="0"/>
              <a:t>- баллы за  </a:t>
            </a:r>
            <a:r>
              <a:rPr lang="ru-RU" sz="2800" dirty="0" err="1"/>
              <a:t>Портфолио</a:t>
            </a:r>
            <a:r>
              <a:rPr lang="ru-RU" sz="2800" dirty="0"/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сихолог\Desktop\ФИП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000" b="1" dirty="0">
                <a:ea typeface="Calibri" pitchFamily="34" charset="0"/>
                <a:cs typeface="Times New Roman" pitchFamily="18" charset="0"/>
              </a:rPr>
              <a:t>Преимущественным правом индивидуального отбора в общеобразовательное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учреждение пользуются обучающиеся:</a:t>
            </a:r>
          </a:p>
          <a:p>
            <a:pPr lvl="0" eaLnBrk="0" hangingPunct="0"/>
            <a:endParaRPr lang="ru-RU" b="1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победители и призёры международных, всероссийских, региональных и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муниципальных олимпиад по соответствующей образовательной области или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профилю;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победители и призёры международных, всероссийских, региональных и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муниципальных конкурсов научно-исследовательских проектов по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соответствующей образовательной области или профилю;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победители и призёры международных, всероссийских, региональных,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муниципальных творческих конкурсов по соответствующей образовательной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области или профилю;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учащиеся, награждённые Похвальной Грамотой « За особые успехи в изучении</a:t>
            </a:r>
            <a:r>
              <a:rPr lang="ru-RU" sz="2000" dirty="0">
                <a:cs typeface="Times New Roman" pitchFamily="18" charset="0"/>
              </a:rPr>
              <a:t>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отдельных предметов» (профильных предметов);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выпускники 9-ых классов, получившие аттестат об основном общем образовании с</a:t>
            </a:r>
            <a:r>
              <a:rPr lang="ru-RU" sz="2000" dirty="0">
                <a:cs typeface="Times New Roman" pitchFamily="18" charset="0"/>
              </a:rPr>
              <a:t>  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отличием;</a:t>
            </a:r>
            <a:endParaRPr lang="ru-RU" sz="2000" dirty="0">
              <a:cs typeface="Times New Roman" pitchFamily="18" charset="0"/>
            </a:endParaRPr>
          </a:p>
          <a:p>
            <a:pPr lvl="0" eaLnBrk="0" hangingPunct="0"/>
            <a:r>
              <a:rPr lang="ru-RU" sz="2000" dirty="0">
                <a:ea typeface="Calibri" pitchFamily="34" charset="0"/>
                <a:cs typeface="Times New Roman" pitchFamily="18" charset="0"/>
              </a:rPr>
              <a:t>· проживающие на территории, закреплённой за общеобразовательным учреждением.</a:t>
            </a: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27912" cy="191683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Основные проблемы: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136904" cy="4536504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Ошибка в выборе профиля и трудности  перехода из класса в класс при разном количестве часов.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/>
              <a:t>Равнодушие  в определении собственной образовательной среды.</a:t>
            </a:r>
          </a:p>
          <a:p>
            <a:pPr eaLnBrk="1" hangingPunct="1">
              <a:buNone/>
            </a:pPr>
            <a:endParaRPr lang="ru-RU" dirty="0"/>
          </a:p>
          <a:p>
            <a:pPr eaLnBrk="1" hangingPunct="1"/>
            <a:r>
              <a:rPr lang="ru-RU" dirty="0"/>
              <a:t>Давление со стороны родителей при выборе дальнейшей траектории обучения.</a:t>
            </a:r>
          </a:p>
          <a:p>
            <a:pPr eaLnBrk="1" hangingPunct="1"/>
            <a:endParaRPr lang="ru-RU" dirty="0"/>
          </a:p>
        </p:txBody>
      </p:sp>
      <p:pic>
        <p:nvPicPr>
          <p:cNvPr id="3072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92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692696"/>
            <a:ext cx="8136904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dirty="0"/>
              <a:t>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При выборе профиля обучения школа ориентируется на социальный запрос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УЧАЩИХСЯ,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ресурсные возможности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школы с условием полного  соблюдения Закона об образовании РФ.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34176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3056"/>
            <a:ext cx="40322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60550" y="-171450"/>
            <a:ext cx="7283450" cy="1143000"/>
          </a:xfrm>
        </p:spPr>
        <p:txBody>
          <a:bodyPr/>
          <a:lstStyle/>
          <a:p>
            <a:pPr eaLnBrk="1" hangingPunct="1"/>
            <a:r>
              <a:rPr lang="ru-RU" dirty="0">
                <a:solidFill>
                  <a:srgbClr val="009999"/>
                </a:solidFill>
              </a:rPr>
              <a:t>Профильное обучение -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16113"/>
            <a:ext cx="5843588" cy="4408487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/>
              <a:t>      это система организации среднего образования, при которой в старших   </a:t>
            </a:r>
          </a:p>
          <a:p>
            <a:pPr eaLnBrk="1" hangingPunct="1">
              <a:buFontTx/>
              <a:buNone/>
            </a:pPr>
            <a:r>
              <a:rPr lang="ru-RU" sz="2800" dirty="0"/>
              <a:t>        классах обучение проходит</a:t>
            </a:r>
          </a:p>
          <a:p>
            <a:pPr eaLnBrk="1" hangingPunct="1">
              <a:buFontTx/>
              <a:buNone/>
            </a:pPr>
            <a:r>
              <a:rPr lang="ru-RU" sz="2800" dirty="0"/>
              <a:t>   по разным  программам (профилям)</a:t>
            </a:r>
          </a:p>
          <a:p>
            <a:pPr algn="ctr" eaLnBrk="1" hangingPunct="1">
              <a:buFontTx/>
              <a:buNone/>
            </a:pPr>
            <a:r>
              <a:rPr lang="ru-RU" sz="2800" dirty="0"/>
              <a:t>    с преобладанием тех или иных </a:t>
            </a:r>
          </a:p>
          <a:p>
            <a:pPr algn="ctr" eaLnBrk="1" hangingPunct="1">
              <a:buFontTx/>
              <a:buNone/>
            </a:pPr>
            <a:r>
              <a:rPr lang="ru-RU" sz="2800" dirty="0"/>
              <a:t>     предметов </a:t>
            </a:r>
            <a:r>
              <a:rPr lang="ru-RU" sz="36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8825" y="4419600"/>
            <a:ext cx="3305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сихолог\Desktop\Профобуч\фгос..jpg"/>
          <p:cNvPicPr>
            <a:picLocks noChangeAspect="1" noChangeArrowheads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 bwMode="auto">
          <a:xfrm>
            <a:off x="0" y="0"/>
            <a:ext cx="9323512" cy="6381328"/>
          </a:xfrm>
          <a:prstGeom prst="rect">
            <a:avLst/>
          </a:prstGeom>
          <a:noFill/>
        </p:spPr>
      </p:pic>
      <p:pic>
        <p:nvPicPr>
          <p:cNvPr id="6" name="Picture 2" descr="C:\Users\Психолог\Desktop\Профобуч\фгос..jpg"/>
          <p:cNvPicPr>
            <a:picLocks noChangeAspect="1" noChangeArrowheads="1"/>
          </p:cNvPicPr>
          <p:nvPr/>
        </p:nvPicPr>
        <p:blipFill>
          <a:blip r:embed="rId3" cstate="print"/>
          <a:srcRect b="5901"/>
          <a:stretch>
            <a:fillRect/>
          </a:stretch>
        </p:blipFill>
        <p:spPr bwMode="auto">
          <a:xfrm>
            <a:off x="251520" y="0"/>
            <a:ext cx="88924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276600" y="620713"/>
            <a:ext cx="58674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Несчастная судьба многих людей – следствие несделанного ими выбора.</a:t>
            </a:r>
          </a:p>
          <a:p>
            <a:pPr algn="ctr"/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  Жизнь оказывается бременем, бесцельным занятием.</a:t>
            </a:r>
          </a:p>
          <a:p>
            <a:pPr algn="ctr"/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Никто не может помочь ближнему, сделав выбор за него.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       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Всё, чем может помочь один человек другому – это раскрыть перед ним правдиво и с любовью, но без иллюзий, существование альтернативы.</a:t>
            </a: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                                                                                                     </a:t>
            </a:r>
          </a:p>
          <a:p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                             Эрих 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Фромм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1138"/>
            <a:ext cx="3338513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91880" y="476672"/>
            <a:ext cx="5652120" cy="6192688"/>
          </a:xfrm>
          <a:effectLst>
            <a:outerShdw algn="ctr" rotWithShape="0">
              <a:srgbClr val="000000">
                <a:alpha val="0"/>
              </a:srgbClr>
            </a:outerShdw>
          </a:effectLst>
        </p:spPr>
        <p:txBody>
          <a:bodyPr rtlCol="0">
            <a:normAutofit fontScale="90000"/>
          </a:bodyPr>
          <a:lstStyle/>
          <a:p>
            <a:pPr algn="ctr">
              <a:buFont typeface="Arial" pitchFamily="34" charset="0"/>
              <a:buChar char="•"/>
              <a:defRPr/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10 класс – это шаг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во взрослую жизнь,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и он   должен быть осознанным.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Профильное обучение – платформа для жизни и труда  в обществе будущего.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4400" dirty="0"/>
            </a:br>
            <a:endParaRPr lang="ru-RU" sz="44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1" y="3454400"/>
            <a:ext cx="3144664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0"/>
            <a:ext cx="8820150" cy="1556792"/>
          </a:xfrm>
        </p:spPr>
        <p:txBody>
          <a:bodyPr>
            <a:normAutofit/>
          </a:bodyPr>
          <a:lstStyle/>
          <a:p>
            <a:pPr algn="ctr"/>
            <a:br>
              <a:rPr lang="ru-RU" sz="2800" dirty="0"/>
            </a:br>
            <a:br>
              <a:rPr lang="ru-RU" sz="2800" dirty="0"/>
            </a:br>
            <a:endParaRPr lang="ru-RU" sz="31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6868" name="Рисунок 3" descr="102291_or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72728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"/>
            <a:ext cx="4572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sz="2800" dirty="0"/>
          </a:p>
          <a:p>
            <a:r>
              <a:rPr lang="ru-RU" sz="2800" dirty="0"/>
              <a:t>            </a:t>
            </a:r>
          </a:p>
          <a:p>
            <a:endParaRPr lang="ru-RU" sz="2800" dirty="0"/>
          </a:p>
          <a:p>
            <a:r>
              <a:rPr lang="ru-RU" sz="2800" dirty="0"/>
              <a:t>            </a:t>
            </a:r>
            <a:r>
              <a:rPr lang="ru-RU" sz="2800" b="1" dirty="0"/>
              <a:t>Удачи Вам!</a:t>
            </a:r>
            <a:endParaRPr lang="ru-RU" sz="28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584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Times New Roman" pitchFamily="18" charset="0"/>
              </a:rPr>
              <a:t>Положение о профильном обучении разработано на основе нормативных документов: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20384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764704"/>
            <a:ext cx="58681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dirty="0">
                <a:cs typeface="Times New Roman" pitchFamily="18" charset="0"/>
              </a:rPr>
              <a:t>1. Федеральный закон от 29.12.2012г. №273-ФЗ «Об образовании в Российской Федерации» ст.66. п.4;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2. Приоритетный национальный проект «Образование»;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3. Концепция  досрочного социально-экономического развития РФ на период до 2020 года (утверждена распоряжением Правительства  РФ от 17.11.2008 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 №1662-р) 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4. Федеральный государственный стандарт среднего общего образования, утв.  приказом </a:t>
            </a:r>
            <a:r>
              <a:rPr lang="ru-RU" dirty="0" err="1">
                <a:cs typeface="Times New Roman" pitchFamily="18" charset="0"/>
              </a:rPr>
              <a:t>Минобрнауки</a:t>
            </a:r>
            <a:r>
              <a:rPr lang="ru-RU" dirty="0">
                <a:cs typeface="Times New Roman" pitchFamily="18" charset="0"/>
              </a:rPr>
              <a:t> от 17.05.2012 года №413;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5. Порядок организации и осуществления образовательной деятельности по основным образовательным программам – образовательным программам начального общего, основного общего и среднего общего образования, утв. приказом </a:t>
            </a:r>
            <a:r>
              <a:rPr lang="ru-RU" dirty="0" err="1">
                <a:cs typeface="Times New Roman" pitchFamily="18" charset="0"/>
              </a:rPr>
              <a:t>Минобрнауки</a:t>
            </a:r>
            <a:r>
              <a:rPr lang="ru-RU" dirty="0">
                <a:cs typeface="Times New Roman" pitchFamily="18" charset="0"/>
              </a:rPr>
              <a:t> России от 22.01.2014 №32;</a:t>
            </a:r>
          </a:p>
          <a:p>
            <a:pPr eaLnBrk="1" hangingPunct="1"/>
            <a:r>
              <a:rPr lang="ru-RU" dirty="0">
                <a:cs typeface="Times New Roman" pitchFamily="18" charset="0"/>
              </a:rPr>
              <a:t>6. Порядок приёма граждан на обучение по образовательным программам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>
                <a:cs typeface="Times New Roman" pitchFamily="18" charset="0"/>
              </a:rPr>
              <a:t>     начального общего, основного общего и среднего общего образования, утв. приказом </a:t>
            </a:r>
            <a:r>
              <a:rPr lang="ru-RU" dirty="0" err="1">
                <a:cs typeface="Times New Roman" pitchFamily="18" charset="0"/>
              </a:rPr>
              <a:t>Минобрнауки</a:t>
            </a:r>
            <a:r>
              <a:rPr lang="ru-RU" dirty="0">
                <a:cs typeface="Times New Roman" pitchFamily="18" charset="0"/>
              </a:rPr>
              <a:t> России от 22.01.2014 №32.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6764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7</a:t>
            </a:r>
            <a:r>
              <a:rPr lang="ru-RU" sz="2000" dirty="0">
                <a:cs typeface="Times New Roman" pitchFamily="18" charset="0"/>
              </a:rPr>
              <a:t>. Приказ </a:t>
            </a:r>
            <a:r>
              <a:rPr lang="ru-RU" sz="2000" dirty="0" err="1">
                <a:cs typeface="Times New Roman" pitchFamily="18" charset="0"/>
              </a:rPr>
              <a:t>Минобрнауки</a:t>
            </a:r>
            <a:r>
              <a:rPr lang="ru-RU" sz="2000" dirty="0">
                <a:cs typeface="Times New Roman" pitchFamily="18" charset="0"/>
              </a:rPr>
              <a:t> России от 29 июня 2017 № 613</a:t>
            </a:r>
          </a:p>
          <a:p>
            <a:r>
              <a:rPr lang="ru-RU" sz="2000" dirty="0">
                <a:cs typeface="Times New Roman" pitchFamily="18" charset="0"/>
              </a:rPr>
              <a:t>“О внесении изменений в федеральный государственный образовательный</a:t>
            </a:r>
          </a:p>
          <a:p>
            <a:r>
              <a:rPr lang="ru-RU" sz="2000" dirty="0">
                <a:cs typeface="Times New Roman" pitchFamily="18" charset="0"/>
              </a:rPr>
              <a:t>стандарт среднего (полного) общего образования,</a:t>
            </a:r>
          </a:p>
          <a:p>
            <a:r>
              <a:rPr lang="ru-RU" sz="2000" dirty="0">
                <a:cs typeface="Times New Roman" pitchFamily="18" charset="0"/>
              </a:rPr>
              <a:t>утвержденный приказом </a:t>
            </a:r>
            <a:r>
              <a:rPr lang="ru-RU" sz="2000" dirty="0" err="1">
                <a:cs typeface="Times New Roman" pitchFamily="18" charset="0"/>
              </a:rPr>
              <a:t>Минобрнауки</a:t>
            </a:r>
            <a:r>
              <a:rPr lang="ru-RU" sz="2000" dirty="0">
                <a:cs typeface="Times New Roman" pitchFamily="18" charset="0"/>
              </a:rPr>
              <a:t> России от 17 мая 2012 г. № 413”</a:t>
            </a:r>
          </a:p>
          <a:p>
            <a:r>
              <a:rPr lang="ru-RU" sz="2000" dirty="0">
                <a:cs typeface="Times New Roman" pitchFamily="18" charset="0"/>
              </a:rPr>
              <a:t>8. Приказ </a:t>
            </a:r>
            <a:r>
              <a:rPr lang="ru-RU" sz="2000" dirty="0" err="1">
                <a:cs typeface="Times New Roman" pitchFamily="18" charset="0"/>
              </a:rPr>
              <a:t>Минобрнауки</a:t>
            </a:r>
            <a:r>
              <a:rPr lang="ru-RU" sz="2000" dirty="0">
                <a:cs typeface="Times New Roman" pitchFamily="18" charset="0"/>
              </a:rPr>
              <a:t> России от 07 июня 2017 № 506 “О внесении</a:t>
            </a:r>
          </a:p>
          <a:p>
            <a:r>
              <a:rPr lang="ru-RU" sz="2000" dirty="0">
                <a:cs typeface="Times New Roman" pitchFamily="18" charset="0"/>
              </a:rPr>
              <a:t>изменений в федеральный компонент государственных образовательных</a:t>
            </a:r>
          </a:p>
          <a:p>
            <a:r>
              <a:rPr lang="ru-RU" sz="2000" dirty="0">
                <a:cs typeface="Times New Roman" pitchFamily="18" charset="0"/>
              </a:rPr>
              <a:t>стандартов начального общего, основного общего и среднего (полного)</a:t>
            </a:r>
          </a:p>
          <a:p>
            <a:r>
              <a:rPr lang="ru-RU" sz="2000" dirty="0">
                <a:cs typeface="Times New Roman" pitchFamily="18" charset="0"/>
              </a:rPr>
              <a:t>общего образования, утвержденный приказом Министерства образования</a:t>
            </a:r>
          </a:p>
          <a:p>
            <a:r>
              <a:rPr lang="ru-RU" sz="2000" dirty="0">
                <a:cs typeface="Times New Roman" pitchFamily="18" charset="0"/>
              </a:rPr>
              <a:t>Российской Федерации от 5 марта 2004 г. № 1089”</a:t>
            </a:r>
          </a:p>
          <a:p>
            <a:r>
              <a:rPr lang="ru-RU" sz="2000" dirty="0">
                <a:cs typeface="Times New Roman" pitchFamily="18" charset="0"/>
              </a:rPr>
              <a:t>9. Письмо </a:t>
            </a:r>
            <a:r>
              <a:rPr lang="ru-RU" sz="2000" dirty="0" err="1">
                <a:cs typeface="Times New Roman" pitchFamily="18" charset="0"/>
              </a:rPr>
              <a:t>Минобрнауки</a:t>
            </a:r>
            <a:r>
              <a:rPr lang="ru-RU" sz="2000" dirty="0">
                <a:cs typeface="Times New Roman" pitchFamily="18" charset="0"/>
              </a:rPr>
              <a:t> России от 14.12.2015 №09-3564 «О внеурочной</a:t>
            </a:r>
          </a:p>
          <a:p>
            <a:r>
              <a:rPr lang="ru-RU" sz="2000" dirty="0">
                <a:cs typeface="Times New Roman" pitchFamily="18" charset="0"/>
              </a:rPr>
              <a:t>деятельности и реализации дополнительных общеобразовательных</a:t>
            </a:r>
          </a:p>
          <a:p>
            <a:r>
              <a:rPr lang="ru-RU" sz="2000" dirty="0">
                <a:cs typeface="Times New Roman" pitchFamily="18" charset="0"/>
              </a:rPr>
              <a:t>программ»</a:t>
            </a:r>
          </a:p>
          <a:p>
            <a:r>
              <a:rPr lang="ru-RU" sz="2000" dirty="0">
                <a:cs typeface="Times New Roman" pitchFamily="18" charset="0"/>
              </a:rPr>
              <a:t>10.Приказ </a:t>
            </a:r>
            <a:r>
              <a:rPr lang="ru-RU" sz="2000" dirty="0" err="1">
                <a:cs typeface="Times New Roman" pitchFamily="18" charset="0"/>
              </a:rPr>
              <a:t>Минобрнауки</a:t>
            </a:r>
            <a:r>
              <a:rPr lang="ru-RU" sz="2000" dirty="0">
                <a:cs typeface="Times New Roman" pitchFamily="18" charset="0"/>
              </a:rPr>
              <a:t> России от 29 декабря 2014 г. № 1645 “О внесении</a:t>
            </a:r>
          </a:p>
          <a:p>
            <a:r>
              <a:rPr lang="ru-RU" sz="2000" dirty="0">
                <a:cs typeface="Times New Roman" pitchFamily="18" charset="0"/>
              </a:rPr>
              <a:t>изменений в приказ Министерства образования и науки Российской</a:t>
            </a:r>
          </a:p>
          <a:p>
            <a:r>
              <a:rPr lang="ru-RU" sz="2000" dirty="0">
                <a:cs typeface="Times New Roman" pitchFamily="18" charset="0"/>
              </a:rPr>
              <a:t>Федерации от 17 мая 2012 г. № 413 «Об утверждении федерального</a:t>
            </a:r>
          </a:p>
          <a:p>
            <a:r>
              <a:rPr lang="ru-RU" sz="2000" dirty="0">
                <a:cs typeface="Times New Roman" pitchFamily="18" charset="0"/>
              </a:rPr>
              <a:t>государственного образовательного стандарта среднего (полного)</a:t>
            </a:r>
          </a:p>
          <a:p>
            <a:r>
              <a:rPr lang="ru-RU" sz="2000" dirty="0">
                <a:cs typeface="Times New Roman" pitchFamily="18" charset="0"/>
              </a:rPr>
              <a:t>общего образования”</a:t>
            </a:r>
          </a:p>
          <a:p>
            <a:r>
              <a:rPr lang="ru-RU" sz="2000" dirty="0">
                <a:cs typeface="Times New Roman" pitchFamily="18" charset="0"/>
              </a:rPr>
              <a:t>11. Устав МБОУ СОШ №3</a:t>
            </a:r>
          </a:p>
          <a:p>
            <a:r>
              <a:rPr lang="ru-RU" sz="2000" dirty="0">
                <a:cs typeface="Times New Roman" pitchFamily="18" charset="0"/>
              </a:rPr>
              <a:t>12. Основная образовательная программа МБОУ СОШ №3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68407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             Обучение в 10 классе </a:t>
            </a:r>
            <a:br>
              <a:rPr lang="ru-RU" sz="2800" dirty="0"/>
            </a:br>
            <a:r>
              <a:rPr lang="ru-RU" sz="2800" dirty="0"/>
              <a:t>   </a:t>
            </a:r>
            <a:br>
              <a:rPr lang="ru-RU" sz="2800" dirty="0"/>
            </a:br>
            <a:r>
              <a:rPr lang="ru-RU" sz="2800" dirty="0"/>
              <a:t>     направлено на получение глубоких и  </a:t>
            </a:r>
            <a:br>
              <a:rPr lang="ru-RU" sz="2800" dirty="0"/>
            </a:br>
            <a:r>
              <a:rPr lang="ru-RU" sz="2800" dirty="0"/>
              <a:t>        прочных знаний по всем  учебным   </a:t>
            </a:r>
            <a:br>
              <a:rPr lang="ru-RU" sz="2800" dirty="0"/>
            </a:br>
            <a:r>
              <a:rPr lang="ru-RU" sz="2800" dirty="0"/>
              <a:t>   предметам, углубленным дисциплинам и</a:t>
            </a:r>
            <a:br>
              <a:rPr lang="ru-RU" sz="2800" dirty="0"/>
            </a:br>
            <a:r>
              <a:rPr lang="ru-RU" sz="2800" dirty="0"/>
              <a:t>  элективным курсам, на подготовку ребят к  </a:t>
            </a:r>
            <a:br>
              <a:rPr lang="ru-RU" sz="2800" dirty="0"/>
            </a:br>
            <a:r>
              <a:rPr lang="ru-RU" sz="2800" dirty="0"/>
              <a:t>         решению задач различного уровня   </a:t>
            </a:r>
            <a:br>
              <a:rPr lang="ru-RU" sz="2800" dirty="0"/>
            </a:br>
            <a:r>
              <a:rPr lang="ru-RU" sz="2800" dirty="0"/>
              <a:t>                              сложности.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      Наша цель:  сделать учащихся   </a:t>
            </a:r>
            <a:br>
              <a:rPr lang="ru-RU" sz="2800" dirty="0"/>
            </a:br>
            <a:r>
              <a:rPr lang="ru-RU" sz="2800" dirty="0"/>
              <a:t>    конкурентоспособными в плане  </a:t>
            </a:r>
            <a:br>
              <a:rPr lang="ru-RU" sz="2800" dirty="0"/>
            </a:br>
            <a:r>
              <a:rPr lang="ru-RU" sz="2800" dirty="0"/>
              <a:t>   поступления в выбранные ими ВУЗы.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397" y="5305028"/>
            <a:ext cx="2042603" cy="15529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7797800" cy="590418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>
                <a:solidFill>
                  <a:schemeClr val="tx1"/>
                </a:solidFill>
              </a:rPr>
              <a:t> 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построения федерального учебного плана для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–XI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классов основаны на идее двухуровневого (базового и профильного(углубленного)) федерального образования.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Выбирая различные сочетания базовых и профильных(углубленных) учебных предметов и учитывая нормативы учебного времени, каждое образовательное учреждение формирует собственный  </a:t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учебный план.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профильного обучения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333375"/>
            <a:ext cx="7560840" cy="619196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400" dirty="0"/>
            </a:b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Базовые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учебные предметы – учебные предметы федерального компонента, направленные на завершение общеобразовательной подготовки обучающихся и 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предполагают функционально полный, но минимальный 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набор.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Профильные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учебные предметы- учебные предметы федерального компонента 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углубленного уровня</a:t>
            </a:r>
            <a: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868863"/>
            <a:ext cx="2143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3648</TotalTime>
  <Words>1901</Words>
  <Application>Microsoft Office PowerPoint</Application>
  <PresentationFormat>Экран (4:3)</PresentationFormat>
  <Paragraphs>381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Batang</vt:lpstr>
      <vt:lpstr>Arial</vt:lpstr>
      <vt:lpstr>Book Antiqua</vt:lpstr>
      <vt:lpstr>Calibri</vt:lpstr>
      <vt:lpstr>Constantia</vt:lpstr>
      <vt:lpstr>Helvetica</vt:lpstr>
      <vt:lpstr>Times New Roman</vt:lpstr>
      <vt:lpstr>Wingdings</vt:lpstr>
      <vt:lpstr>Wingdings 2</vt:lpstr>
      <vt:lpstr>Поток</vt:lpstr>
      <vt:lpstr>        Профильное обучение  на среднем уровне общего образования</vt:lpstr>
      <vt:lpstr>Презентация PowerPoint</vt:lpstr>
      <vt:lpstr>Профильное обучение -</vt:lpstr>
      <vt:lpstr>Презентация PowerPoint</vt:lpstr>
      <vt:lpstr>Презентация PowerPoint</vt:lpstr>
      <vt:lpstr>Презентация PowerPoint</vt:lpstr>
      <vt:lpstr>  Принципы построения федерального учебного плана для X –XI классов основаны на идее двухуровневого (базового и профильного(углубленного)) федерального образования.  Выбирая различные сочетания базовых и профильных(углубленных) учебных предметов и учитывая нормативы учебного времени, каждое образовательное учреждение формирует собственный                        учебный план.</vt:lpstr>
      <vt:lpstr>     Структура профильного обучения </vt:lpstr>
      <vt:lpstr> Базовые учебные предметы – учебные предметы федерального компонента, направленные на завершение общеобразовательной подготовки обучающихся и предполагают функционально полный, но минимальный их набор.   Профильные учебные предметы- учебные предметы федерального компонента углубленного уровня.  </vt:lpstr>
      <vt:lpstr>    Элективные учебные курсы -  дополнительные курсы по выбору обучающихся, позволяющие углубиться  в раздел (тему) предмета.</vt:lpstr>
      <vt:lpstr>Презентация PowerPoint</vt:lpstr>
      <vt:lpstr>             Варианты   направленности классов  по ФГОС </vt:lpstr>
      <vt:lpstr>Презентация PowerPoint</vt:lpstr>
      <vt:lpstr>Презентация PowerPoint</vt:lpstr>
      <vt:lpstr>Презентация PowerPoint</vt:lpstr>
      <vt:lpstr>         При профильном обучении обучающийся осваивает не менее трёх учебных предметов на углубленном  уровне.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Основные принципы и особенности формирования 10-ых классов  </vt:lpstr>
      <vt:lpstr>       Формирование 10-ых классов  в МБОУ СОШ №3 на 2020-2021 учебный  год.</vt:lpstr>
      <vt:lpstr>Презентация PowerPoint</vt:lpstr>
      <vt:lpstr>Документы для участия в индивидуальном отборе</vt:lpstr>
      <vt:lpstr>Организация индивидуального отбора в 10-ые классы</vt:lpstr>
      <vt:lpstr>Презентация PowerPoint</vt:lpstr>
      <vt:lpstr>Презентация PowerPoint</vt:lpstr>
      <vt:lpstr>      Основные проблемы:</vt:lpstr>
      <vt:lpstr>Презентация PowerPoint</vt:lpstr>
      <vt:lpstr>Презентация PowerPoint</vt:lpstr>
      <vt:lpstr>         10 класс – это шаг  во взрослую жизнь,  и он   должен быть осознанным.   Профильное обучение – платформа для жизни и труда  в обществе будущего.   </vt:lpstr>
      <vt:lpstr>  </vt:lpstr>
    </vt:vector>
  </TitlesOfParts>
  <Company>школа №3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Базисный учебный план для среднего(полного)общего образования</dc:title>
  <dc:creator>Авдеева</dc:creator>
  <cp:lastModifiedBy>УВР</cp:lastModifiedBy>
  <cp:revision>161</cp:revision>
  <dcterms:created xsi:type="dcterms:W3CDTF">2010-02-02T15:03:52Z</dcterms:created>
  <dcterms:modified xsi:type="dcterms:W3CDTF">2025-05-04T18:31:44Z</dcterms:modified>
</cp:coreProperties>
</file>